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5" r:id="rId17"/>
    <p:sldId id="274" r:id="rId18"/>
    <p:sldId id="273" r:id="rId19"/>
    <p:sldId id="271" r:id="rId20"/>
    <p:sldId id="272"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9C5F83-7661-4BCD-9505-8B2306BE6C93}" type="datetimeFigureOut">
              <a:rPr lang="en-US" smtClean="0"/>
              <a:t>3/19/2012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A704FE-0734-4C50-8B2E-7447A1140BD7}" type="slidenum">
              <a:rPr lang="en-US" smtClean="0"/>
              <a:t>‹#›</a:t>
            </a:fld>
            <a:endParaRPr lang="en-US"/>
          </a:p>
        </p:txBody>
      </p:sp>
    </p:spTree>
    <p:extLst>
      <p:ext uri="{BB962C8B-B14F-4D97-AF65-F5344CB8AC3E}">
        <p14:creationId xmlns:p14="http://schemas.microsoft.com/office/powerpoint/2010/main" val="2383575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A704FE-0734-4C50-8B2E-7447A1140BD7}" type="slidenum">
              <a:rPr lang="en-US" smtClean="0"/>
              <a:t>2</a:t>
            </a:fld>
            <a:endParaRPr lang="en-US"/>
          </a:p>
        </p:txBody>
      </p:sp>
    </p:spTree>
    <p:extLst>
      <p:ext uri="{BB962C8B-B14F-4D97-AF65-F5344CB8AC3E}">
        <p14:creationId xmlns:p14="http://schemas.microsoft.com/office/powerpoint/2010/main" val="1779967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A77BD3-0DDA-403C-A97F-A0DD67E49E79}"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2616951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A77BD3-0DDA-403C-A97F-A0DD67E49E79}"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3268597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A77BD3-0DDA-403C-A97F-A0DD67E49E79}"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2222523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A77BD3-0DDA-403C-A97F-A0DD67E49E79}"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3948773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77BD3-0DDA-403C-A97F-A0DD67E49E79}"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1387572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A77BD3-0DDA-403C-A97F-A0DD67E49E79}"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3970027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A77BD3-0DDA-403C-A97F-A0DD67E49E79}" type="datetimeFigureOut">
              <a:rPr lang="en-US" smtClean="0"/>
              <a:t>3/19/2012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3559496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A77BD3-0DDA-403C-A97F-A0DD67E49E79}" type="datetimeFigureOut">
              <a:rPr lang="en-US" smtClean="0"/>
              <a:t>3/19/2012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483659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A77BD3-0DDA-403C-A97F-A0DD67E49E79}" type="datetimeFigureOut">
              <a:rPr lang="en-US" smtClean="0"/>
              <a:t>3/19/2012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3108669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77BD3-0DDA-403C-A97F-A0DD67E49E79}"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3904396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77BD3-0DDA-403C-A97F-A0DD67E49E79}"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824BB-BBAD-4C5E-AA79-EC30B00ACDB0}" type="slidenum">
              <a:rPr lang="en-US" smtClean="0"/>
              <a:t>‹#›</a:t>
            </a:fld>
            <a:endParaRPr lang="en-US"/>
          </a:p>
        </p:txBody>
      </p:sp>
    </p:spTree>
    <p:extLst>
      <p:ext uri="{BB962C8B-B14F-4D97-AF65-F5344CB8AC3E}">
        <p14:creationId xmlns:p14="http://schemas.microsoft.com/office/powerpoint/2010/main" val="1265045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77BD3-0DDA-403C-A97F-A0DD67E49E79}" type="datetimeFigureOut">
              <a:rPr lang="en-US" smtClean="0"/>
              <a:t>3/19/2012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824BB-BBAD-4C5E-AA79-EC30B00ACDB0}" type="slidenum">
              <a:rPr lang="en-US" smtClean="0"/>
              <a:t>‹#›</a:t>
            </a:fld>
            <a:endParaRPr lang="en-US"/>
          </a:p>
        </p:txBody>
      </p:sp>
    </p:spTree>
    <p:extLst>
      <p:ext uri="{BB962C8B-B14F-4D97-AF65-F5344CB8AC3E}">
        <p14:creationId xmlns:p14="http://schemas.microsoft.com/office/powerpoint/2010/main" val="459457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normAutofit fontScale="90000"/>
          </a:bodyPr>
          <a:lstStyle/>
          <a:p>
            <a:r>
              <a:rPr lang="fr-FR" b="1" dirty="0" smtClean="0"/>
              <a:t/>
            </a:r>
            <a:br>
              <a:rPr lang="fr-FR" b="1" dirty="0" smtClean="0"/>
            </a:br>
            <a:r>
              <a:rPr lang="fr-FR" b="1" dirty="0" smtClean="0"/>
              <a:t>DIET </a:t>
            </a:r>
            <a:r>
              <a:rPr lang="fr-FR" b="1" dirty="0"/>
              <a:t>COKE PLUS MENTOS ERUPTION</a:t>
            </a:r>
            <a:br>
              <a:rPr lang="fr-FR" b="1" dirty="0"/>
            </a:br>
            <a:endParaRPr lang="en-US" dirty="0"/>
          </a:p>
        </p:txBody>
      </p:sp>
      <p:sp>
        <p:nvSpPr>
          <p:cNvPr id="3" name="Subtitle 2"/>
          <p:cNvSpPr>
            <a:spLocks noGrp="1"/>
          </p:cNvSpPr>
          <p:nvPr>
            <p:ph type="subTitle" idx="1"/>
          </p:nvPr>
        </p:nvSpPr>
        <p:spPr>
          <a:xfrm>
            <a:off x="1371600" y="2209800"/>
            <a:ext cx="6400800" cy="3429000"/>
          </a:xfrm>
        </p:spPr>
        <p:txBody>
          <a:bodyPr>
            <a:normAutofit fontScale="77500" lnSpcReduction="20000"/>
          </a:bodyPr>
          <a:lstStyle/>
          <a:p>
            <a:r>
              <a:rPr lang="fr-FR" b="1" dirty="0">
                <a:solidFill>
                  <a:schemeClr val="accent2"/>
                </a:solidFill>
              </a:rPr>
              <a:t>DIET COKE PLUS MENTOS </a:t>
            </a:r>
            <a:r>
              <a:rPr lang="fr-FR" b="1" dirty="0" smtClean="0">
                <a:solidFill>
                  <a:schemeClr val="accent2"/>
                </a:solidFill>
              </a:rPr>
              <a:t>ERUPTION :</a:t>
            </a:r>
          </a:p>
          <a:p>
            <a:r>
              <a:rPr lang="en-US" sz="7300" b="1" dirty="0">
                <a:solidFill>
                  <a:srgbClr val="00B0F0"/>
                </a:solidFill>
              </a:rPr>
              <a:t>What is</a:t>
            </a:r>
          </a:p>
          <a:p>
            <a:r>
              <a:rPr lang="en-US" sz="7300" b="1" dirty="0">
                <a:solidFill>
                  <a:srgbClr val="00B0F0"/>
                </a:solidFill>
              </a:rPr>
              <a:t>really behind in this physical reaction?</a:t>
            </a:r>
          </a:p>
          <a:p>
            <a:endParaRPr lang="fr-FR" sz="7300" b="1" dirty="0" smtClean="0"/>
          </a:p>
          <a:p>
            <a:endParaRPr lang="en-US" dirty="0"/>
          </a:p>
        </p:txBody>
      </p:sp>
    </p:spTree>
    <p:extLst>
      <p:ext uri="{BB962C8B-B14F-4D97-AF65-F5344CB8AC3E}">
        <p14:creationId xmlns:p14="http://schemas.microsoft.com/office/powerpoint/2010/main" val="206528040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0794" y="228600"/>
            <a:ext cx="4390369" cy="584775"/>
          </a:xfrm>
          <a:prstGeom prst="rect">
            <a:avLst/>
          </a:prstGeom>
        </p:spPr>
        <p:txBody>
          <a:bodyPr wrap="none">
            <a:spAutoFit/>
          </a:bodyPr>
          <a:lstStyle/>
          <a:p>
            <a:r>
              <a:rPr lang="en-US" sz="3200" b="1" dirty="0">
                <a:solidFill>
                  <a:srgbClr val="0070C0"/>
                </a:solidFill>
              </a:rPr>
              <a:t>Baking Soda and Vinegar</a:t>
            </a:r>
            <a:endParaRPr lang="en-US" sz="3200" dirty="0">
              <a:solidFill>
                <a:srgbClr val="0070C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447801"/>
            <a:ext cx="2781300" cy="463156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69" y="1447800"/>
            <a:ext cx="4267200" cy="4631567"/>
          </a:xfrm>
          <a:prstGeom prst="rect">
            <a:avLst/>
          </a:prstGeom>
        </p:spPr>
      </p:pic>
    </p:spTree>
    <p:extLst>
      <p:ext uri="{BB962C8B-B14F-4D97-AF65-F5344CB8AC3E}">
        <p14:creationId xmlns:p14="http://schemas.microsoft.com/office/powerpoint/2010/main" val="237334259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74345"/>
            <a:ext cx="7772400" cy="6370975"/>
          </a:xfrm>
          <a:prstGeom prst="rect">
            <a:avLst/>
          </a:prstGeom>
        </p:spPr>
        <p:txBody>
          <a:bodyPr wrap="square">
            <a:spAutoFit/>
          </a:bodyPr>
          <a:lstStyle/>
          <a:p>
            <a:r>
              <a:rPr lang="en-US" sz="2400" b="1" dirty="0" smtClean="0"/>
              <a:t>            The </a:t>
            </a:r>
            <a:r>
              <a:rPr lang="en-US" sz="2400" b="1" dirty="0"/>
              <a:t>experiment baking soda and vinegar is one of the most popular. However, it is deceptively simple: what appears to be one reaction is actually two, happening in quick succession. This reaction is an example of a multi-step reaction. What actually happens is this: the acetic acid (that's what makes vinegar sour) reacts with sodium bicarbonate (a compound that's in baking soda) to form carbonic acid. It's really a double replacement reaction. Carbonic acid is unstable, and it immediately falls apart into carbon dioxide and water (it's a decomposition reaction). The bubbles you see from the reaction come from the carbon dioxide escaping the solution that is left. Carbon dioxide is heavier than air, so, it flows almost like water when it overflows the container. It is a gas that you exhale (though in small amounts), because it is a product of the reactions that keep your body going.</a:t>
            </a:r>
            <a:r>
              <a:rPr lang="en-US" sz="2400" b="1" dirty="0" smtClean="0"/>
              <a:t/>
            </a:r>
            <a:br>
              <a:rPr lang="en-US" sz="2400" b="1" dirty="0" smtClean="0"/>
            </a:br>
            <a:endParaRPr lang="en-US" sz="2400" b="1" dirty="0"/>
          </a:p>
        </p:txBody>
      </p:sp>
    </p:spTree>
    <p:extLst>
      <p:ext uri="{BB962C8B-B14F-4D97-AF65-F5344CB8AC3E}">
        <p14:creationId xmlns:p14="http://schemas.microsoft.com/office/powerpoint/2010/main" val="288741330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8077200" cy="4832092"/>
          </a:xfrm>
          <a:prstGeom prst="rect">
            <a:avLst/>
          </a:prstGeom>
        </p:spPr>
        <p:txBody>
          <a:bodyPr wrap="square">
            <a:spAutoFit/>
          </a:bodyPr>
          <a:lstStyle/>
          <a:p>
            <a:r>
              <a:rPr lang="en-US" sz="2800" dirty="0" smtClean="0"/>
              <a:t>           </a:t>
            </a:r>
            <a:r>
              <a:rPr lang="en-US" sz="2800" b="1" dirty="0" smtClean="0"/>
              <a:t>The </a:t>
            </a:r>
            <a:r>
              <a:rPr lang="en-US" sz="2800" b="1" dirty="0"/>
              <a:t>classic baking soda and vinegar acid-base</a:t>
            </a:r>
            <a:r>
              <a:rPr lang="en-US" sz="2800" b="1" dirty="0" smtClean="0"/>
              <a:t/>
            </a:r>
            <a:br>
              <a:rPr lang="en-US" sz="2800" b="1" dirty="0" smtClean="0"/>
            </a:br>
            <a:r>
              <a:rPr lang="en-US" sz="2800" b="1" dirty="0"/>
              <a:t>reaction produces unstable carbonic acid that rapidly</a:t>
            </a:r>
            <a:r>
              <a:rPr lang="en-US" sz="2800" b="1" dirty="0" smtClean="0"/>
              <a:t/>
            </a:r>
            <a:br>
              <a:rPr lang="en-US" sz="2800" b="1" dirty="0" smtClean="0"/>
            </a:br>
            <a:r>
              <a:rPr lang="en-US" sz="2800" b="1" dirty="0"/>
              <a:t>decomposes into water and carbon dioxide, which</a:t>
            </a:r>
            <a:r>
              <a:rPr lang="en-US" sz="2800" b="1" dirty="0" smtClean="0"/>
              <a:t/>
            </a:r>
            <a:br>
              <a:rPr lang="en-US" sz="2800" b="1" dirty="0" smtClean="0"/>
            </a:br>
            <a:r>
              <a:rPr lang="en-US" sz="2800" b="1" dirty="0"/>
              <a:t>escapes as a gas. For the Mentos–Diet Coke reaction,</a:t>
            </a:r>
            <a:r>
              <a:rPr lang="en-US" sz="2800" b="1" dirty="0" smtClean="0"/>
              <a:t/>
            </a:r>
            <a:br>
              <a:rPr lang="en-US" sz="2800" b="1" dirty="0" smtClean="0"/>
            </a:br>
            <a:r>
              <a:rPr lang="en-US" sz="2800" b="1" dirty="0"/>
              <a:t>the carbonic acid and carbon dioxide are not products</a:t>
            </a:r>
            <a:r>
              <a:rPr lang="en-US" sz="2800" b="1" dirty="0" smtClean="0"/>
              <a:t/>
            </a:r>
            <a:br>
              <a:rPr lang="en-US" sz="2800" b="1" dirty="0" smtClean="0"/>
            </a:br>
            <a:r>
              <a:rPr lang="en-US" sz="2800" b="1" dirty="0"/>
              <a:t>of a chemical reaction but are already present in the</a:t>
            </a:r>
            <a:r>
              <a:rPr lang="en-US" sz="2800" b="1" dirty="0" smtClean="0"/>
              <a:t/>
            </a:r>
            <a:br>
              <a:rPr lang="en-US" sz="2800" b="1" dirty="0" smtClean="0"/>
            </a:br>
            <a:r>
              <a:rPr lang="en-US" sz="2800" b="1" dirty="0"/>
              <a:t>Diet Coke, whose equilibrium is disturbed by the</a:t>
            </a:r>
            <a:r>
              <a:rPr lang="en-US" sz="2800" b="1" dirty="0" smtClean="0"/>
              <a:t/>
            </a:r>
            <a:br>
              <a:rPr lang="en-US" sz="2800" b="1" dirty="0" smtClean="0"/>
            </a:br>
            <a:r>
              <a:rPr lang="en-US" sz="2800" b="1" dirty="0"/>
              <a:t>addition of the Mentos.</a:t>
            </a:r>
            <a:r>
              <a:rPr lang="en-US" sz="2800" b="1" dirty="0" smtClean="0"/>
              <a:t/>
            </a:r>
            <a:br>
              <a:rPr lang="en-US" sz="2800" b="1" dirty="0" smtClean="0"/>
            </a:br>
            <a:r>
              <a:rPr lang="en-US" sz="2800" b="1" dirty="0" smtClean="0"/>
              <a:t/>
            </a:r>
            <a:br>
              <a:rPr lang="en-US" sz="2800" b="1" dirty="0" smtClean="0"/>
            </a:br>
            <a:endParaRPr lang="en-US" sz="2800" b="1" dirty="0"/>
          </a:p>
        </p:txBody>
      </p:sp>
    </p:spTree>
    <p:extLst>
      <p:ext uri="{BB962C8B-B14F-4D97-AF65-F5344CB8AC3E}">
        <p14:creationId xmlns:p14="http://schemas.microsoft.com/office/powerpoint/2010/main" val="2703594320"/>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52400"/>
            <a:ext cx="7772400" cy="6647974"/>
          </a:xfrm>
          <a:prstGeom prst="rect">
            <a:avLst/>
          </a:prstGeom>
        </p:spPr>
        <p:txBody>
          <a:bodyPr wrap="square">
            <a:spAutoFit/>
          </a:bodyPr>
          <a:lstStyle/>
          <a:p>
            <a:r>
              <a:rPr lang="en-US" sz="2000" b="1" dirty="0">
                <a:solidFill>
                  <a:srgbClr val="FF0000"/>
                </a:solidFill>
              </a:rPr>
              <a:t>MATERIALS:</a:t>
            </a:r>
          </a:p>
          <a:p>
            <a:r>
              <a:rPr lang="en-US" b="1" dirty="0" smtClean="0"/>
              <a:t/>
            </a:r>
            <a:br>
              <a:rPr lang="en-US" b="1" dirty="0" smtClean="0"/>
            </a:br>
            <a:r>
              <a:rPr lang="en-US" b="1" dirty="0"/>
              <a:t>2 bottles of 1 liter or 1.5 liter coke or any carbonated drink (</a:t>
            </a:r>
            <a:r>
              <a:rPr lang="en-US" b="1" dirty="0" err="1"/>
              <a:t>preferrably</a:t>
            </a:r>
            <a:r>
              <a:rPr lang="en-US" b="1" dirty="0"/>
              <a:t> coke)</a:t>
            </a:r>
          </a:p>
          <a:p>
            <a:r>
              <a:rPr lang="en-US" b="1" dirty="0" err="1"/>
              <a:t>mentos</a:t>
            </a:r>
            <a:endParaRPr lang="en-US" b="1" dirty="0"/>
          </a:p>
          <a:p>
            <a:r>
              <a:rPr lang="en-US" sz="2000" b="1" dirty="0" smtClean="0"/>
              <a:t/>
            </a:r>
            <a:br>
              <a:rPr lang="en-US" sz="2000" b="1" dirty="0" smtClean="0"/>
            </a:br>
            <a:r>
              <a:rPr lang="en-US" sz="2000" b="1" dirty="0">
                <a:solidFill>
                  <a:srgbClr val="FF0000"/>
                </a:solidFill>
              </a:rPr>
              <a:t>PROCEDURE:</a:t>
            </a:r>
          </a:p>
          <a:p>
            <a:r>
              <a:rPr lang="en-US" b="1" dirty="0"/>
              <a:t>- just simply put the </a:t>
            </a:r>
            <a:r>
              <a:rPr lang="en-US" b="1" dirty="0" err="1"/>
              <a:t>mentos</a:t>
            </a:r>
            <a:r>
              <a:rPr lang="en-US" b="1" dirty="0"/>
              <a:t> to the bottle of the diet coke.</a:t>
            </a:r>
            <a:r>
              <a:rPr lang="en-US" b="1" dirty="0" smtClean="0"/>
              <a:t/>
            </a:r>
            <a:br>
              <a:rPr lang="en-US" b="1" dirty="0" smtClean="0"/>
            </a:br>
            <a:r>
              <a:rPr lang="en-US" sz="2000" b="1" dirty="0" smtClean="0"/>
              <a:t/>
            </a:r>
            <a:br>
              <a:rPr lang="en-US" sz="2000" b="1" dirty="0" smtClean="0"/>
            </a:br>
            <a:r>
              <a:rPr lang="en-US" sz="2000" b="1" dirty="0">
                <a:solidFill>
                  <a:srgbClr val="FF0000"/>
                </a:solidFill>
              </a:rPr>
              <a:t>SAFETY:</a:t>
            </a:r>
          </a:p>
          <a:p>
            <a:r>
              <a:rPr lang="en-US" b="1" dirty="0"/>
              <a:t>- Insure that the proper eye protection is in use while experiment is in action to prevent eye irritation.</a:t>
            </a:r>
            <a:r>
              <a:rPr lang="en-US" b="1" dirty="0" smtClean="0"/>
              <a:t/>
            </a:r>
            <a:br>
              <a:rPr lang="en-US" b="1" dirty="0" smtClean="0"/>
            </a:br>
            <a:r>
              <a:rPr lang="en-US" b="1" dirty="0" smtClean="0"/>
              <a:t/>
            </a:r>
            <a:br>
              <a:rPr lang="en-US" b="1" dirty="0" smtClean="0"/>
            </a:br>
            <a:r>
              <a:rPr lang="en-US" sz="2000" b="1" dirty="0">
                <a:solidFill>
                  <a:srgbClr val="FF0000"/>
                </a:solidFill>
              </a:rPr>
              <a:t>ABSTRACT:</a:t>
            </a:r>
          </a:p>
          <a:p>
            <a:r>
              <a:rPr lang="en-US" b="1" dirty="0" smtClean="0"/>
              <a:t/>
            </a:r>
            <a:br>
              <a:rPr lang="en-US" b="1" dirty="0" smtClean="0"/>
            </a:br>
            <a:r>
              <a:rPr lang="en-US" b="1" dirty="0"/>
              <a:t>Our goal for the experiment was to find if the ingredient "Gum-Arabic" , found in </a:t>
            </a:r>
            <a:r>
              <a:rPr lang="en-US" b="1" dirty="0" err="1"/>
              <a:t>mentos</a:t>
            </a:r>
            <a:r>
              <a:rPr lang="en-US" b="1" dirty="0"/>
              <a:t> candy, caused the eruption when </a:t>
            </a:r>
            <a:r>
              <a:rPr lang="en-US" b="1" dirty="0" err="1"/>
              <a:t>mentos</a:t>
            </a:r>
            <a:r>
              <a:rPr lang="en-US" b="1" dirty="0"/>
              <a:t> were dropped into a bottle of diet coke. Our hypothesis was that candies with gum </a:t>
            </a:r>
            <a:r>
              <a:rPr lang="en-US" b="1" dirty="0" err="1"/>
              <a:t>arabic</a:t>
            </a:r>
            <a:r>
              <a:rPr lang="en-US" b="1" dirty="0"/>
              <a:t> would have a greater reaction than those that did not. We tested this by dropping </a:t>
            </a:r>
            <a:r>
              <a:rPr lang="en-US" b="1" dirty="0" err="1"/>
              <a:t>mentos</a:t>
            </a:r>
            <a:r>
              <a:rPr lang="en-US" b="1" dirty="0"/>
              <a:t> into 2-liter bottles of diet coke, and measuring how much was left in the bottle when reaction was done.</a:t>
            </a:r>
            <a:r>
              <a:rPr lang="en-US" b="1" dirty="0" smtClean="0"/>
              <a:t/>
            </a:r>
            <a:br>
              <a:rPr lang="en-US" b="1" dirty="0" smtClean="0"/>
            </a:br>
            <a:r>
              <a:rPr lang="en-US" sz="2000" b="1" dirty="0" smtClean="0">
                <a:solidFill>
                  <a:srgbClr val="FF0000"/>
                </a:solidFill>
              </a:rPr>
              <a:t/>
            </a:r>
            <a:br>
              <a:rPr lang="en-US" sz="2000" b="1" dirty="0" smtClean="0">
                <a:solidFill>
                  <a:srgbClr val="FF0000"/>
                </a:solidFill>
              </a:rPr>
            </a:br>
            <a:r>
              <a:rPr lang="en-US" sz="2000" b="1" dirty="0">
                <a:solidFill>
                  <a:srgbClr val="FF0000"/>
                </a:solidFill>
              </a:rPr>
              <a:t>CHEMICAL REACTION:</a:t>
            </a:r>
            <a:r>
              <a:rPr lang="en-US" b="1" dirty="0" smtClean="0"/>
              <a:t/>
            </a:r>
            <a:br>
              <a:rPr lang="en-US" b="1" dirty="0" smtClean="0"/>
            </a:br>
            <a:r>
              <a:rPr lang="en-US" b="1" dirty="0"/>
              <a:t>- Diet coke + </a:t>
            </a:r>
            <a:r>
              <a:rPr lang="en-US" b="1" dirty="0" err="1"/>
              <a:t>mentos</a:t>
            </a:r>
            <a:endParaRPr lang="en-US" b="1" dirty="0"/>
          </a:p>
        </p:txBody>
      </p:sp>
    </p:spTree>
    <p:extLst>
      <p:ext uri="{BB962C8B-B14F-4D97-AF65-F5344CB8AC3E}">
        <p14:creationId xmlns:p14="http://schemas.microsoft.com/office/powerpoint/2010/main" val="262476146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81000"/>
            <a:ext cx="7848600" cy="6617196"/>
          </a:xfrm>
          <a:prstGeom prst="rect">
            <a:avLst/>
          </a:prstGeom>
        </p:spPr>
        <p:txBody>
          <a:bodyPr wrap="square">
            <a:spAutoFit/>
          </a:bodyPr>
          <a:lstStyle/>
          <a:p>
            <a:r>
              <a:rPr lang="en-US" sz="2400" b="1" dirty="0">
                <a:solidFill>
                  <a:srgbClr val="FF0000"/>
                </a:solidFill>
              </a:rPr>
              <a:t>EXPLANATION:</a:t>
            </a:r>
          </a:p>
          <a:p>
            <a:r>
              <a:rPr lang="en-US" sz="2000" dirty="0"/>
              <a:t>A </a:t>
            </a:r>
            <a:r>
              <a:rPr lang="en-US" sz="2000" b="1" dirty="0"/>
              <a:t>Soda and Candy eruption</a:t>
            </a:r>
            <a:r>
              <a:rPr lang="en-US" sz="2000" dirty="0"/>
              <a:t> (also known as a </a:t>
            </a:r>
            <a:r>
              <a:rPr lang="en-US" sz="2000" b="1" dirty="0"/>
              <a:t>Coke and Mentos eruption</a:t>
            </a:r>
            <a:r>
              <a:rPr lang="en-US" sz="2000" dirty="0"/>
              <a:t>) is a reaction of carbonated beverage and </a:t>
            </a:r>
            <a:r>
              <a:rPr lang="en-US" sz="2000" dirty="0" err="1"/>
              <a:t>mentos</a:t>
            </a:r>
            <a:r>
              <a:rPr lang="en-US" sz="2000" dirty="0"/>
              <a:t> candies. The numerous small pores on the candy's surface CATALYZE the release CARBON DIOXIDE (CO2) gas from the soda, resulting in the rapid expulsion of copious amounts of FOAM</a:t>
            </a:r>
            <a:r>
              <a:rPr lang="en-US" sz="2000" dirty="0" smtClean="0"/>
              <a:t/>
            </a:r>
            <a:br>
              <a:rPr lang="en-US" sz="2000" dirty="0" smtClean="0"/>
            </a:br>
            <a:r>
              <a:rPr lang="en-US" sz="2000" dirty="0"/>
              <a:t>When the candies come into contact with the liquid, a reaction causes the formation of foam at a rapid </a:t>
            </a:r>
            <a:r>
              <a:rPr lang="en-US" sz="2000" dirty="0" err="1"/>
              <a:t>rate.The</a:t>
            </a:r>
            <a:r>
              <a:rPr lang="en-US" sz="2000" dirty="0"/>
              <a:t> structure of the Mentos is the most significant cause of the eruption due to NUCLEATION. When fruit-flavored Mentos with a smooth waxy coating were tested in CARBONATED DRINK there was hardly a reaction, whereas mint-flavored Mentos (with no such coating) added to carbonated drink formed an energetic eruption, affirming the nucleation-site theory. According to </a:t>
            </a:r>
            <a:r>
              <a:rPr lang="en-US" sz="2000" dirty="0" err="1"/>
              <a:t>Mythbusters</a:t>
            </a:r>
            <a:r>
              <a:rPr lang="en-US" sz="2000" dirty="0"/>
              <a:t>, the surface of the mint Mentos is covered with many small holes that increase the SURFACE AREA available for reaction (and thus the quantity of reagents exposed to each other at any given time), thereby allowing CO2 bubbles to form with a rapidity and in a quantity that are responsible for the "jet"- or "geyser"-like nature of the effusion. This hypothesis gained further support when ROCK SALT was used as a "jump start" to the reaction.</a:t>
            </a:r>
            <a:r>
              <a:rPr lang="en-US" sz="2000" dirty="0" smtClean="0"/>
              <a:t/>
            </a:r>
            <a:br>
              <a:rPr lang="en-US" sz="2000" dirty="0" smtClean="0"/>
            </a:br>
            <a:endParaRPr lang="en-US" sz="2000" dirty="0"/>
          </a:p>
        </p:txBody>
      </p:sp>
    </p:spTree>
    <p:extLst>
      <p:ext uri="{BB962C8B-B14F-4D97-AF65-F5344CB8AC3E}">
        <p14:creationId xmlns:p14="http://schemas.microsoft.com/office/powerpoint/2010/main" val="138317504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52400"/>
            <a:ext cx="8153400" cy="7417415"/>
          </a:xfrm>
          <a:prstGeom prst="rect">
            <a:avLst/>
          </a:prstGeom>
        </p:spPr>
        <p:txBody>
          <a:bodyPr wrap="square">
            <a:spAutoFit/>
          </a:bodyPr>
          <a:lstStyle/>
          <a:p>
            <a:r>
              <a:rPr lang="en-US" sz="2000" b="1" dirty="0">
                <a:solidFill>
                  <a:srgbClr val="FF0000"/>
                </a:solidFill>
              </a:rPr>
              <a:t>CONCLUSION:</a:t>
            </a:r>
          </a:p>
          <a:p>
            <a:r>
              <a:rPr lang="en-US" sz="2000" dirty="0" smtClean="0"/>
              <a:t>After </a:t>
            </a:r>
            <a:r>
              <a:rPr lang="en-US" sz="2000" dirty="0"/>
              <a:t>doing the experiment, it was decided that the hypothesis was to be rejected. The hypothesis stated that the gum Arabic from the Mentos, and the carbonation from the Diet Coke created the reaction. However, two of the four candies used in the experiment did not contain gum Arabic, and they had extreme reactions. For instance, the </a:t>
            </a:r>
            <a:r>
              <a:rPr lang="en-US" sz="2000" dirty="0" err="1"/>
              <a:t>Sweetarts</a:t>
            </a:r>
            <a:r>
              <a:rPr lang="en-US" sz="2000" dirty="0"/>
              <a:t> (containing no gum Arabic) and Diet Coke mixture had the highest fizz geyser and only had 32 oz. of the solution left after the reaction. Obviously, this proved our hypothesis wrong. From this experiment, the group learned that this reaction is not a chemical, but a physical reaction. After this information was obtained, the group discovered that it cannot be the gum Arabic causing the reaction because all the candies created fizz and geysers. This showed that Mentos are not the only candy that can react with the Diet Coke. The experiment showed the group that candy and Diet Coke can potentially be dangerous. If someone takes a sip of Diet Coke directly after putting a piece of candy in their mouth, the reaction could occur inside their mouth. Aside from that, the errors in the experiment should be discussed. One possible error that was made was when the Tic-</a:t>
            </a:r>
            <a:r>
              <a:rPr lang="en-US" sz="2000" dirty="0" err="1"/>
              <a:t>Tacs</a:t>
            </a:r>
            <a:r>
              <a:rPr lang="en-US" sz="2000" dirty="0"/>
              <a:t> were dropped in the funnel, not all of them went through. This could have affected the results of the experiment. So, if the experiment was done again, the size of the funnel should be modified. Overall, the experiment went very smoothly and the results were quite surprising.</a:t>
            </a:r>
            <a:r>
              <a:rPr lang="en-US" sz="2000" dirty="0" smtClean="0"/>
              <a:t/>
            </a:r>
            <a:br>
              <a:rPr lang="en-US" sz="2000" dirty="0" smtClean="0"/>
            </a:br>
            <a:endParaRPr lang="en-US" sz="2000" dirty="0"/>
          </a:p>
        </p:txBody>
      </p:sp>
    </p:spTree>
    <p:extLst>
      <p:ext uri="{BB962C8B-B14F-4D97-AF65-F5344CB8AC3E}">
        <p14:creationId xmlns:p14="http://schemas.microsoft.com/office/powerpoint/2010/main" val="36115054"/>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676400"/>
            <a:ext cx="8229600" cy="1143000"/>
          </a:xfrm>
        </p:spPr>
        <p:txBody>
          <a:bodyPr>
            <a:noAutofit/>
          </a:bodyPr>
          <a:lstStyle/>
          <a:p>
            <a:r>
              <a:rPr lang="en-US" sz="8000" dirty="0" smtClean="0">
                <a:solidFill>
                  <a:srgbClr val="FF0000"/>
                </a:solidFill>
              </a:rPr>
              <a:t>Actual Experimentation :</a:t>
            </a:r>
            <a:endParaRPr lang="en-US" sz="2800" dirty="0">
              <a:solidFill>
                <a:srgbClr val="FF0000"/>
              </a:solidFill>
            </a:endParaRPr>
          </a:p>
        </p:txBody>
      </p:sp>
    </p:spTree>
    <p:extLst>
      <p:ext uri="{BB962C8B-B14F-4D97-AF65-F5344CB8AC3E}">
        <p14:creationId xmlns:p14="http://schemas.microsoft.com/office/powerpoint/2010/main" val="342025814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0"/>
            <a:ext cx="9829800" cy="7086600"/>
          </a:xfrm>
          <a:prstGeom prst="rect">
            <a:avLst/>
          </a:prstGeom>
        </p:spPr>
      </p:pic>
    </p:spTree>
    <p:extLst>
      <p:ext uri="{BB962C8B-B14F-4D97-AF65-F5344CB8AC3E}">
        <p14:creationId xmlns:p14="http://schemas.microsoft.com/office/powerpoint/2010/main" val="224550180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852" y="0"/>
            <a:ext cx="9753600" cy="7334102"/>
          </a:xfrm>
          <a:prstGeom prst="rect">
            <a:avLst/>
          </a:prstGeom>
        </p:spPr>
      </p:pic>
    </p:spTree>
    <p:extLst>
      <p:ext uri="{BB962C8B-B14F-4D97-AF65-F5344CB8AC3E}">
        <p14:creationId xmlns:p14="http://schemas.microsoft.com/office/powerpoint/2010/main" val="346741349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060" y="0"/>
            <a:ext cx="9320060" cy="7136690"/>
          </a:xfrm>
          <a:prstGeom prst="rect">
            <a:avLst/>
          </a:prstGeom>
        </p:spPr>
      </p:pic>
    </p:spTree>
    <p:extLst>
      <p:ext uri="{BB962C8B-B14F-4D97-AF65-F5344CB8AC3E}">
        <p14:creationId xmlns:p14="http://schemas.microsoft.com/office/powerpoint/2010/main" val="2433852460"/>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609601"/>
            <a:ext cx="7315200" cy="4524315"/>
          </a:xfrm>
          <a:prstGeom prst="rect">
            <a:avLst/>
          </a:prstGeom>
        </p:spPr>
        <p:txBody>
          <a:bodyPr wrap="square">
            <a:spAutoFit/>
          </a:bodyPr>
          <a:lstStyle/>
          <a:p>
            <a:r>
              <a:rPr lang="en-US" sz="3200" b="1" dirty="0">
                <a:solidFill>
                  <a:srgbClr val="00B0F0"/>
                </a:solidFill>
              </a:rPr>
              <a:t>INTRODUCTION:</a:t>
            </a:r>
          </a:p>
          <a:p>
            <a:r>
              <a:rPr lang="en-US" sz="3200" dirty="0" smtClean="0"/>
              <a:t>         The </a:t>
            </a:r>
            <a:r>
              <a:rPr lang="en-US" sz="3200" dirty="0"/>
              <a:t>experiment involves something that you can do with soda that will not rot your teeth, unless you decide to drink Diet Coke combined with Mentos candy. Unlike Pop Rocks and soda which don’t actually make your head explode if consumed together combining Mentos with Diet Coke really does cause a chemical reaction.</a:t>
            </a:r>
          </a:p>
        </p:txBody>
      </p:sp>
    </p:spTree>
    <p:extLst>
      <p:ext uri="{BB962C8B-B14F-4D97-AF65-F5344CB8AC3E}">
        <p14:creationId xmlns:p14="http://schemas.microsoft.com/office/powerpoint/2010/main" val="54159459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716" y="0"/>
            <a:ext cx="9326716" cy="6995037"/>
          </a:xfrm>
          <a:prstGeom prst="rect">
            <a:avLst/>
          </a:prstGeom>
        </p:spPr>
      </p:pic>
    </p:spTree>
    <p:extLst>
      <p:ext uri="{BB962C8B-B14F-4D97-AF65-F5344CB8AC3E}">
        <p14:creationId xmlns:p14="http://schemas.microsoft.com/office/powerpoint/2010/main" val="132534511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77591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81000"/>
            <a:ext cx="7620000" cy="6124754"/>
          </a:xfrm>
          <a:prstGeom prst="rect">
            <a:avLst/>
          </a:prstGeom>
        </p:spPr>
        <p:txBody>
          <a:bodyPr wrap="square">
            <a:spAutoFit/>
          </a:bodyPr>
          <a:lstStyle/>
          <a:p>
            <a:r>
              <a:rPr lang="en-US" sz="2800" dirty="0" smtClean="0"/>
              <a:t>            The </a:t>
            </a:r>
            <a:r>
              <a:rPr lang="en-US" sz="2800" dirty="0" err="1" smtClean="0"/>
              <a:t>mentos</a:t>
            </a:r>
            <a:r>
              <a:rPr lang="en-US" sz="2800" dirty="0" smtClean="0"/>
              <a:t> and Diet coke experience has become quite popular. When </a:t>
            </a:r>
            <a:r>
              <a:rPr lang="en-US" sz="2800" dirty="0" err="1" smtClean="0"/>
              <a:t>mentos</a:t>
            </a:r>
            <a:r>
              <a:rPr lang="en-US" sz="2800" dirty="0" smtClean="0"/>
              <a:t> dropped in Diet coke, a huge eruptions occurs. The main idea of this experience is to determine what causes the interesting reaction. There are many different theories floating around the internet, however, only one can be corrected. This labs requires performing the </a:t>
            </a:r>
            <a:r>
              <a:rPr lang="en-US" sz="2800" dirty="0" err="1" smtClean="0"/>
              <a:t>mentos</a:t>
            </a:r>
            <a:r>
              <a:rPr lang="en-US" sz="2800" dirty="0" smtClean="0"/>
              <a:t> and Diet coke experiment numerous times, changing a variable. The variable that is going to be tested and change is the substance Gum-Arabic an ingredients in the </a:t>
            </a:r>
            <a:r>
              <a:rPr lang="en-US" sz="2800" dirty="0" err="1" smtClean="0"/>
              <a:t>mentos</a:t>
            </a:r>
            <a:r>
              <a:rPr lang="en-US" sz="2800" i="1" dirty="0" smtClean="0"/>
              <a:t>. The ingredients of Gum-Arabic reacts with the carbonation of the soda-- making the huge eruption</a:t>
            </a:r>
            <a:endParaRPr lang="en-US" sz="2800" dirty="0"/>
          </a:p>
        </p:txBody>
      </p:sp>
    </p:spTree>
    <p:extLst>
      <p:ext uri="{BB962C8B-B14F-4D97-AF65-F5344CB8AC3E}">
        <p14:creationId xmlns:p14="http://schemas.microsoft.com/office/powerpoint/2010/main" val="287215963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077200" cy="4893647"/>
          </a:xfrm>
          <a:prstGeom prst="rect">
            <a:avLst/>
          </a:prstGeom>
        </p:spPr>
        <p:txBody>
          <a:bodyPr wrap="square">
            <a:spAutoFit/>
          </a:bodyPr>
          <a:lstStyle/>
          <a:p>
            <a:r>
              <a:rPr lang="en-US" sz="2400" dirty="0" smtClean="0"/>
              <a:t>              Made famous by internet videos, and </a:t>
            </a:r>
            <a:r>
              <a:rPr lang="en-US" sz="2400" dirty="0" err="1" smtClean="0"/>
              <a:t>Mythbusters</a:t>
            </a:r>
            <a:r>
              <a:rPr lang="en-US" sz="2400" dirty="0" smtClean="0"/>
              <a:t> in 2006, it was thought that this effect was a reaction of what happens when the gum </a:t>
            </a:r>
            <a:r>
              <a:rPr lang="en-US" sz="2400" dirty="0" err="1" smtClean="0"/>
              <a:t>arabic</a:t>
            </a:r>
            <a:r>
              <a:rPr lang="en-US" sz="2400" dirty="0" smtClean="0"/>
              <a:t> and gelatin, caffeine, potassium benzoate, and aspartame is combined. What actually happens during the reaction has yet to be figured out, but most people agree on a popular explanation. The reaction works like this: each </a:t>
            </a:r>
            <a:r>
              <a:rPr lang="en-US" sz="2400" dirty="0" err="1" smtClean="0"/>
              <a:t>Mento</a:t>
            </a:r>
            <a:r>
              <a:rPr lang="en-US" sz="2400" dirty="0" smtClean="0"/>
              <a:t> has thousands of nucleation sites, tiny surface pits, which make a perfect place for the formation of carbon dioxide bubbles. When the Mentos and Coke combine, the bubbles start a huge reaction. Some fountains can be almost ten meters high. The gas is released and pushes the Coke up to the top with great force. There isn't a lot of research done about Mentos and Coke yet, since it is a new phenomenon.</a:t>
            </a:r>
            <a:endParaRPr lang="en-US" sz="2400" dirty="0"/>
          </a:p>
        </p:txBody>
      </p:sp>
    </p:spTree>
    <p:extLst>
      <p:ext uri="{BB962C8B-B14F-4D97-AF65-F5344CB8AC3E}">
        <p14:creationId xmlns:p14="http://schemas.microsoft.com/office/powerpoint/2010/main" val="157580482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216120"/>
            <a:ext cx="7162800" cy="954107"/>
          </a:xfrm>
          <a:prstGeom prst="rect">
            <a:avLst/>
          </a:prstGeom>
        </p:spPr>
        <p:txBody>
          <a:bodyPr wrap="square">
            <a:spAutoFit/>
          </a:bodyPr>
          <a:lstStyle/>
          <a:p>
            <a:r>
              <a:rPr lang="en-US" sz="2800" b="1" dirty="0">
                <a:solidFill>
                  <a:srgbClr val="00B0F0"/>
                </a:solidFill>
              </a:rPr>
              <a:t>Bubble Theory: Why do sodas fizz when you open them?</a:t>
            </a:r>
          </a:p>
        </p:txBody>
      </p:sp>
      <p:sp>
        <p:nvSpPr>
          <p:cNvPr id="3" name="Rectangle 2"/>
          <p:cNvSpPr/>
          <p:nvPr/>
        </p:nvSpPr>
        <p:spPr>
          <a:xfrm>
            <a:off x="3886200" y="1295400"/>
            <a:ext cx="5029200" cy="5632311"/>
          </a:xfrm>
          <a:prstGeom prst="rect">
            <a:avLst/>
          </a:prstGeom>
        </p:spPr>
        <p:txBody>
          <a:bodyPr wrap="square">
            <a:spAutoFit/>
          </a:bodyPr>
          <a:lstStyle/>
          <a:p>
            <a:r>
              <a:rPr lang="en-US" dirty="0"/>
              <a:t>We like our drinks nice and fizzy.</a:t>
            </a:r>
            <a:r>
              <a:rPr lang="en-US" dirty="0" smtClean="0"/>
              <a:t/>
            </a:r>
            <a:br>
              <a:rPr lang="en-US" dirty="0" smtClean="0"/>
            </a:br>
            <a:r>
              <a:rPr lang="en-US" dirty="0" smtClean="0"/>
              <a:t/>
            </a:r>
            <a:br>
              <a:rPr lang="en-US" dirty="0" smtClean="0"/>
            </a:br>
            <a:r>
              <a:rPr lang="en-US" dirty="0"/>
              <a:t>Thanks, Henry’s Law!</a:t>
            </a:r>
            <a:r>
              <a:rPr lang="en-US" dirty="0" smtClean="0"/>
              <a:t/>
            </a:r>
            <a:br>
              <a:rPr lang="en-US" dirty="0" smtClean="0"/>
            </a:br>
            <a:r>
              <a:rPr lang="en-US" dirty="0" smtClean="0"/>
              <a:t/>
            </a:r>
            <a:br>
              <a:rPr lang="en-US" dirty="0" smtClean="0"/>
            </a:br>
            <a:r>
              <a:rPr lang="en-US" b="1" dirty="0"/>
              <a:t>P= </a:t>
            </a:r>
            <a:r>
              <a:rPr lang="en-US" b="1" dirty="0" err="1"/>
              <a:t>Kc</a:t>
            </a:r>
            <a:r>
              <a:rPr lang="en-US" dirty="0" smtClean="0"/>
              <a:t/>
            </a:r>
            <a:br>
              <a:rPr lang="en-US" dirty="0" smtClean="0"/>
            </a:br>
            <a:r>
              <a:rPr lang="en-US" dirty="0" smtClean="0"/>
              <a:t/>
            </a:r>
            <a:br>
              <a:rPr lang="en-US" dirty="0" smtClean="0"/>
            </a:br>
            <a:r>
              <a:rPr lang="en-US" dirty="0"/>
              <a:t>Here P is partial pressure of gas above liquid, K is a constant, and c is the molar concentration of solute.</a:t>
            </a:r>
            <a:r>
              <a:rPr lang="en-US" dirty="0" smtClean="0"/>
              <a:t/>
            </a:r>
            <a:br>
              <a:rPr lang="en-US" dirty="0" smtClean="0"/>
            </a:br>
            <a:r>
              <a:rPr lang="en-US" dirty="0"/>
              <a:t>The partial pressure of the gas above the solution is directly proportional to the concentration of solute gas in the solution.</a:t>
            </a:r>
            <a:r>
              <a:rPr lang="en-US" dirty="0" smtClean="0"/>
              <a:t/>
            </a:r>
            <a:br>
              <a:rPr lang="en-US" dirty="0" smtClean="0"/>
            </a:br>
            <a:r>
              <a:rPr lang="en-US" dirty="0"/>
              <a:t>So when you pop the top, the equilibrium within the bottle or can is broken, and the concentrated carbon dioxide gas</a:t>
            </a:r>
            <a:r>
              <a:rPr lang="en-US" dirty="0" smtClean="0"/>
              <a:t/>
            </a:r>
            <a:br>
              <a:rPr lang="en-US" dirty="0" smtClean="0"/>
            </a:br>
            <a:r>
              <a:rPr lang="en-US" dirty="0"/>
              <a:t>leaves the container. The partial pressure of carbon dioxide in the surrounding gas then drops, forcing the</a:t>
            </a:r>
            <a:r>
              <a:rPr lang="en-US" dirty="0" smtClean="0"/>
              <a:t/>
            </a:r>
            <a:br>
              <a:rPr lang="en-US" dirty="0" smtClean="0"/>
            </a:br>
            <a:r>
              <a:rPr lang="en-US" dirty="0"/>
              <a:t>concentration of the solute gas to drop, so it bubbles out.</a:t>
            </a:r>
            <a:r>
              <a:rPr lang="en-US" dirty="0" smtClean="0"/>
              <a:t/>
            </a:r>
            <a:br>
              <a:rPr lang="en-US" dirty="0" smtClean="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126" y="1447800"/>
            <a:ext cx="3442674" cy="5115395"/>
          </a:xfrm>
          <a:prstGeom prst="rect">
            <a:avLst/>
          </a:prstGeom>
        </p:spPr>
      </p:pic>
    </p:spTree>
    <p:extLst>
      <p:ext uri="{BB962C8B-B14F-4D97-AF65-F5344CB8AC3E}">
        <p14:creationId xmlns:p14="http://schemas.microsoft.com/office/powerpoint/2010/main" val="26111287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85800" y="512803"/>
            <a:ext cx="8458200"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00"/>
                </a:solidFill>
                <a:effectLst/>
                <a:latin typeface="Arial" pitchFamily="34" charset="0"/>
                <a:cs typeface="Arial" pitchFamily="34" charset="0"/>
              </a:rPr>
              <a:t>               </a:t>
            </a:r>
            <a:r>
              <a:rPr kumimoji="0" lang="en-US" sz="2400" b="1" i="0" u="none" strike="noStrike" cap="none" normalizeH="0" baseline="0" dirty="0" smtClean="0">
                <a:ln>
                  <a:noFill/>
                </a:ln>
                <a:solidFill>
                  <a:srgbClr val="00B0F0"/>
                </a:solidFill>
                <a:effectLst/>
                <a:latin typeface="Arial" pitchFamily="34" charset="0"/>
                <a:cs typeface="Arial" pitchFamily="34" charset="0"/>
              </a:rPr>
              <a:t>Bubble theory: How bubbles form in liquids</a:t>
            </a:r>
            <a:r>
              <a:rPr kumimoji="0" lang="en-US" sz="2400" b="0" i="0" u="none" strike="noStrike" cap="none" normalizeH="0" baseline="0" dirty="0" smtClean="0">
                <a:ln>
                  <a:noFill/>
                </a:ln>
                <a:solidFill>
                  <a:srgbClr val="0070C0"/>
                </a:solidFill>
                <a:effectLst/>
                <a:latin typeface="Arial" pitchFamily="34" charset="0"/>
                <a:cs typeface="Arial" pitchFamily="34" charset="0"/>
              </a:rPr>
              <a:t/>
            </a:r>
            <a:br>
              <a:rPr kumimoji="0" lang="en-US" sz="2400" b="0" i="0" u="none" strike="noStrike" cap="none" normalizeH="0" baseline="0" dirty="0" smtClean="0">
                <a:ln>
                  <a:noFill/>
                </a:ln>
                <a:solidFill>
                  <a:srgbClr val="0070C0"/>
                </a:solidFill>
                <a:effectLst/>
                <a:latin typeface="Arial" pitchFamily="34" charset="0"/>
                <a:cs typeface="Arial" pitchFamily="34" charset="0"/>
              </a:rPr>
            </a:br>
            <a:r>
              <a:rPr kumimoji="0" lang="en-US" sz="2400" b="0" i="0" u="none" strike="noStrike" cap="none" normalizeH="0" baseline="0" dirty="0" smtClean="0">
                <a:ln>
                  <a:noFill/>
                </a:ln>
                <a:solidFill>
                  <a:srgbClr val="0070C0"/>
                </a:solidFill>
                <a:effectLst/>
                <a:latin typeface="Arial" pitchFamily="34" charset="0"/>
                <a:cs typeface="Arial" pitchFamily="34" charset="0"/>
              </a:rPr>
              <a:t/>
            </a:r>
            <a:br>
              <a:rPr kumimoji="0" lang="en-US" sz="2400" b="0" i="0" u="none" strike="noStrike" cap="none" normalizeH="0" baseline="0" dirty="0" smtClean="0">
                <a:ln>
                  <a:noFill/>
                </a:ln>
                <a:solidFill>
                  <a:srgbClr val="0070C0"/>
                </a:solidFill>
                <a:effectLst/>
                <a:latin typeface="Arial" pitchFamily="34" charset="0"/>
                <a:cs typeface="Arial" pitchFamily="34" charset="0"/>
              </a:rPr>
            </a:br>
            <a:r>
              <a:rPr kumimoji="0" lang="en-US" sz="1800" b="0" i="0" u="none" strike="noStrike" cap="none" normalizeH="0" baseline="0" dirty="0" smtClean="0">
                <a:ln>
                  <a:noFill/>
                </a:ln>
                <a:solidFill>
                  <a:schemeClr val="tx1"/>
                </a:solidFill>
                <a:effectLst/>
                <a:latin typeface="Arial" pitchFamily="34" charset="0"/>
                <a:cs typeface="Arial" pitchFamily="34" charset="0"/>
              </a:rPr>
              <a:t>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97974"/>
            <a:ext cx="3749363" cy="5334000"/>
          </a:xfrm>
          <a:prstGeom prst="rect">
            <a:avLst/>
          </a:prstGeom>
        </p:spPr>
      </p:pic>
      <p:sp>
        <p:nvSpPr>
          <p:cNvPr id="4" name="Rectangle 3"/>
          <p:cNvSpPr/>
          <p:nvPr/>
        </p:nvSpPr>
        <p:spPr>
          <a:xfrm>
            <a:off x="4114800" y="-34413"/>
            <a:ext cx="5029200" cy="7571303"/>
          </a:xfrm>
          <a:prstGeom prst="rect">
            <a:avLst/>
          </a:prstGeom>
        </p:spPr>
        <p:txBody>
          <a:bodyPr wrap="square">
            <a:spAutoFit/>
          </a:bodyPr>
          <a:lstStyle/>
          <a:p>
            <a:endParaRPr lang="en-US" dirty="0" smtClean="0"/>
          </a:p>
          <a:p>
            <a:endParaRPr lang="en-US" dirty="0"/>
          </a:p>
          <a:p>
            <a:endParaRPr lang="en-US" dirty="0" smtClean="0"/>
          </a:p>
          <a:p>
            <a:endParaRPr lang="en-US" dirty="0"/>
          </a:p>
          <a:p>
            <a:endParaRPr lang="en-US" dirty="0" smtClean="0"/>
          </a:p>
          <a:p>
            <a:r>
              <a:rPr lang="en-US" b="1" dirty="0" smtClean="0"/>
              <a:t>In </a:t>
            </a:r>
            <a:r>
              <a:rPr lang="en-US" b="1" dirty="0"/>
              <a:t>most liquids, there is some dissolved gas</a:t>
            </a:r>
            <a:r>
              <a:rPr lang="en-US" b="1" dirty="0" smtClean="0"/>
              <a:t>. In </a:t>
            </a:r>
            <a:r>
              <a:rPr lang="en-US" b="1" dirty="0"/>
              <a:t>high surface tension liquids, like water, it tough for bubbles to form, because water molecules like to be next to other water molecules (capillary forces).</a:t>
            </a:r>
            <a:r>
              <a:rPr lang="en-US" b="1" dirty="0" smtClean="0"/>
              <a:t/>
            </a:r>
            <a:br>
              <a:rPr lang="en-US" b="1" dirty="0" smtClean="0"/>
            </a:br>
            <a:endParaRPr lang="en-US" b="1" dirty="0"/>
          </a:p>
          <a:p>
            <a:r>
              <a:rPr lang="en-US" b="1" dirty="0" smtClean="0"/>
              <a:t>To </a:t>
            </a:r>
            <a:r>
              <a:rPr lang="en-US" b="1" dirty="0"/>
              <a:t>overcome this, a nucleation site is generally needed. Gas molecules congregate next to nucleation sites, </a:t>
            </a:r>
            <a:r>
              <a:rPr lang="en-US" b="1" dirty="0" smtClean="0"/>
              <a:t>which break </a:t>
            </a:r>
            <a:r>
              <a:rPr lang="en-US" b="1" dirty="0"/>
              <a:t>up the network of water molecules. When enough are gathered, they form a bubble.</a:t>
            </a:r>
            <a:r>
              <a:rPr lang="en-US" b="1" dirty="0" smtClean="0"/>
              <a:t/>
            </a:r>
            <a:br>
              <a:rPr lang="en-US" b="1" dirty="0" smtClean="0"/>
            </a:br>
            <a:endParaRPr lang="en-US" b="1" dirty="0"/>
          </a:p>
          <a:p>
            <a:r>
              <a:rPr lang="en-US" b="1" dirty="0" smtClean="0"/>
              <a:t>Due </a:t>
            </a:r>
            <a:r>
              <a:rPr lang="en-US" b="1" dirty="0"/>
              <a:t>to capillary forces, the bubble will initially stay at its nucleation site. But usually, the buoyancy of the bubble will eventually cause it to rise, as more and more gas molecules</a:t>
            </a:r>
            <a:r>
              <a:rPr lang="en-US" b="1" dirty="0" smtClean="0"/>
              <a:t/>
            </a:r>
            <a:br>
              <a:rPr lang="en-US" b="1" dirty="0" smtClean="0"/>
            </a:br>
            <a:r>
              <a:rPr lang="en-US" b="1" dirty="0"/>
              <a:t>collect in the bubble.</a:t>
            </a:r>
            <a:r>
              <a:rPr lang="en-US" b="1" dirty="0" smtClean="0"/>
              <a:t/>
            </a:r>
            <a:br>
              <a:rPr lang="en-US" b="1" dirty="0" smtClean="0"/>
            </a:br>
            <a:r>
              <a:rPr lang="en-US" b="1" dirty="0" smtClean="0"/>
              <a:t/>
            </a:r>
            <a:br>
              <a:rPr lang="en-US" b="1" dirty="0" smtClean="0"/>
            </a:br>
            <a:r>
              <a:rPr lang="en-US" b="1" dirty="0" smtClean="0"/>
              <a:t/>
            </a:r>
            <a:br>
              <a:rPr lang="en-US" b="1" dirty="0" smtClean="0"/>
            </a:br>
            <a:r>
              <a:rPr lang="en-US" dirty="0" smtClean="0"/>
              <a:t/>
            </a:r>
            <a:br>
              <a:rPr lang="en-US" dirty="0" smtClean="0"/>
            </a:br>
            <a:endParaRPr lang="en-US" b="1" dirty="0"/>
          </a:p>
          <a:p>
            <a:r>
              <a:rPr lang="en-US" dirty="0" smtClean="0"/>
              <a:t/>
            </a:r>
            <a:br>
              <a:rPr lang="en-US" dirty="0" smtClean="0"/>
            </a:br>
            <a:endParaRPr lang="en-US" dirty="0"/>
          </a:p>
        </p:txBody>
      </p:sp>
    </p:spTree>
    <p:extLst>
      <p:ext uri="{BB962C8B-B14F-4D97-AF65-F5344CB8AC3E}">
        <p14:creationId xmlns:p14="http://schemas.microsoft.com/office/powerpoint/2010/main" val="2140996222"/>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3229987" cy="461665"/>
          </a:xfrm>
          <a:prstGeom prst="rect">
            <a:avLst/>
          </a:prstGeom>
        </p:spPr>
        <p:txBody>
          <a:bodyPr wrap="none">
            <a:spAutoFit/>
          </a:bodyPr>
          <a:lstStyle/>
          <a:p>
            <a:r>
              <a:rPr lang="en-US" sz="2400" b="1" dirty="0">
                <a:solidFill>
                  <a:srgbClr val="00B0F0"/>
                </a:solidFill>
              </a:rPr>
              <a:t>More fun bubble facts…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551" y="1219200"/>
            <a:ext cx="2817649" cy="4876800"/>
          </a:xfrm>
          <a:prstGeom prst="rect">
            <a:avLst/>
          </a:prstGeom>
        </p:spPr>
      </p:pic>
      <p:sp>
        <p:nvSpPr>
          <p:cNvPr id="4" name="Rectangle 3"/>
          <p:cNvSpPr/>
          <p:nvPr/>
        </p:nvSpPr>
        <p:spPr>
          <a:xfrm>
            <a:off x="3124200" y="914400"/>
            <a:ext cx="5715000" cy="6370975"/>
          </a:xfrm>
          <a:prstGeom prst="rect">
            <a:avLst/>
          </a:prstGeom>
        </p:spPr>
        <p:txBody>
          <a:bodyPr wrap="square">
            <a:spAutoFit/>
          </a:bodyPr>
          <a:lstStyle/>
          <a:p>
            <a:r>
              <a:rPr lang="en-US" sz="2400" dirty="0"/>
              <a:t>When a soda is bottled, it is bottled under a relatively high pressure of CO2 that exceeds the solubility of CO2 in the rest of the formula (mostly water). When the can is opened without shaking high pressure CO2 above the liquid </a:t>
            </a:r>
            <a:r>
              <a:rPr lang="en-US" sz="2400" dirty="0" smtClean="0"/>
              <a:t>escapes, making </a:t>
            </a:r>
            <a:r>
              <a:rPr lang="en-US" sz="2400" dirty="0"/>
              <a:t>the familiar hiss. The CO2 in the liquid slowly escapes until equilibrium is achieved. </a:t>
            </a:r>
            <a:r>
              <a:rPr lang="en-US" sz="2400" dirty="0" smtClean="0"/>
              <a:t>When2</a:t>
            </a:r>
            <a:br>
              <a:rPr lang="en-US" sz="2400" dirty="0" smtClean="0"/>
            </a:br>
            <a:r>
              <a:rPr lang="en-US" sz="2400" dirty="0"/>
              <a:t>the unopened can is shaken, some of the gaseous CO 2gets mixed into the liquid, forming a super saturated solution. The mixed in gas also2.provide growth sites for the dissolved CO2.The growth sites allow the CO2to escape much more rapidly-- hence the "explosive" evolution of CO2gas.</a:t>
            </a:r>
            <a:r>
              <a:rPr lang="en-US" sz="2400" dirty="0" smtClean="0"/>
              <a:t/>
            </a:r>
            <a:br>
              <a:rPr lang="en-US" sz="2400" dirty="0" smtClean="0"/>
            </a:br>
            <a:endParaRPr lang="en-US" sz="2400" dirty="0"/>
          </a:p>
        </p:txBody>
      </p:sp>
    </p:spTree>
    <p:extLst>
      <p:ext uri="{BB962C8B-B14F-4D97-AF65-F5344CB8AC3E}">
        <p14:creationId xmlns:p14="http://schemas.microsoft.com/office/powerpoint/2010/main" val="898621576"/>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04800"/>
            <a:ext cx="7014934" cy="523220"/>
          </a:xfrm>
          <a:prstGeom prst="rect">
            <a:avLst/>
          </a:prstGeom>
        </p:spPr>
        <p:txBody>
          <a:bodyPr wrap="none">
            <a:spAutoFit/>
          </a:bodyPr>
          <a:lstStyle/>
          <a:p>
            <a:r>
              <a:rPr lang="en-US" sz="2800" b="1" dirty="0">
                <a:solidFill>
                  <a:srgbClr val="00B0F0"/>
                </a:solidFill>
              </a:rPr>
              <a:t>Bubble Theory: The importance of surfactants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671234"/>
            <a:ext cx="8229600" cy="4881966"/>
          </a:xfrm>
          <a:prstGeom prst="rect">
            <a:avLst/>
          </a:prstGeom>
        </p:spPr>
      </p:pic>
    </p:spTree>
    <p:extLst>
      <p:ext uri="{BB962C8B-B14F-4D97-AF65-F5344CB8AC3E}">
        <p14:creationId xmlns:p14="http://schemas.microsoft.com/office/powerpoint/2010/main" val="263001389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534400" cy="6678751"/>
          </a:xfrm>
          <a:prstGeom prst="rect">
            <a:avLst/>
          </a:prstGeom>
        </p:spPr>
        <p:txBody>
          <a:bodyPr wrap="square">
            <a:spAutoFit/>
          </a:bodyPr>
          <a:lstStyle/>
          <a:p>
            <a:r>
              <a:rPr lang="en-US" sz="2400" dirty="0" smtClean="0"/>
              <a:t>•Adding </a:t>
            </a:r>
            <a:r>
              <a:rPr lang="en-US" sz="2400" dirty="0"/>
              <a:t>surfactants to water reduce the </a:t>
            </a:r>
            <a:r>
              <a:rPr lang="en-US" sz="2400" dirty="0" smtClean="0"/>
              <a:t/>
            </a:r>
            <a:br>
              <a:rPr lang="en-US" sz="2400" dirty="0" smtClean="0"/>
            </a:br>
            <a:r>
              <a:rPr lang="en-US" sz="2400" dirty="0"/>
              <a:t>work required to form a bubble, making</a:t>
            </a:r>
            <a:r>
              <a:rPr lang="en-US" sz="2400" dirty="0" smtClean="0"/>
              <a:t/>
            </a:r>
            <a:br>
              <a:rPr lang="en-US" sz="2400" dirty="0" smtClean="0"/>
            </a:br>
            <a:r>
              <a:rPr lang="en-US" sz="2400" dirty="0"/>
              <a:t>bubbles easier to form and longer lasting</a:t>
            </a:r>
            <a:endParaRPr lang="en-US" sz="2400" b="1" dirty="0"/>
          </a:p>
          <a:p>
            <a:r>
              <a:rPr lang="en-US" sz="2400" dirty="0" smtClean="0"/>
              <a:t/>
            </a:r>
            <a:br>
              <a:rPr lang="en-US" sz="2400" dirty="0" smtClean="0"/>
            </a:br>
            <a:r>
              <a:rPr lang="en-US" sz="2400" dirty="0"/>
              <a:t>• Surfactants are long chained molecules</a:t>
            </a:r>
            <a:r>
              <a:rPr lang="en-US" sz="2400" dirty="0" smtClean="0"/>
              <a:t/>
            </a:r>
            <a:br>
              <a:rPr lang="en-US" sz="2400" dirty="0" smtClean="0"/>
            </a:br>
            <a:r>
              <a:rPr lang="en-US" sz="2400" dirty="0"/>
              <a:t>(like soap) that have a water loving and</a:t>
            </a:r>
            <a:r>
              <a:rPr lang="en-US" sz="2400" dirty="0" smtClean="0"/>
              <a:t/>
            </a:r>
            <a:br>
              <a:rPr lang="en-US" sz="2400" dirty="0" smtClean="0"/>
            </a:br>
            <a:r>
              <a:rPr lang="en-US" sz="2400" dirty="0"/>
              <a:t>water fearing end.</a:t>
            </a:r>
            <a:r>
              <a:rPr lang="en-US" sz="2400" b="1" dirty="0" smtClean="0"/>
              <a:t/>
            </a:r>
            <a:br>
              <a:rPr lang="en-US" sz="2400" b="1" dirty="0" smtClean="0"/>
            </a:br>
            <a:endParaRPr lang="en-US" sz="2400" b="1" dirty="0"/>
          </a:p>
          <a:p>
            <a:r>
              <a:rPr lang="en-US" sz="2800" b="1" dirty="0"/>
              <a:t>What burning questions did the Myth busters leave for me?</a:t>
            </a:r>
            <a:r>
              <a:rPr lang="en-US" sz="2800" dirty="0" smtClean="0"/>
              <a:t/>
            </a:r>
            <a:br>
              <a:rPr lang="en-US" sz="2800" dirty="0" smtClean="0"/>
            </a:br>
            <a:r>
              <a:rPr lang="en-US" sz="2400" dirty="0"/>
              <a:t>• </a:t>
            </a:r>
            <a:r>
              <a:rPr lang="en-US" sz="2000" b="1" dirty="0"/>
              <a:t>Main Mentos contributors to the reaction: gum Arabic and gelatin</a:t>
            </a:r>
            <a:r>
              <a:rPr lang="en-US" sz="2000" b="1" dirty="0" smtClean="0"/>
              <a:t/>
            </a:r>
            <a:br>
              <a:rPr lang="en-US" sz="2000" b="1" dirty="0" smtClean="0"/>
            </a:br>
            <a:r>
              <a:rPr lang="en-US" sz="2000" b="1" dirty="0"/>
              <a:t>• Main Diet Coke contributors to the reaction: caffeine, aspartame, potassium benzoate</a:t>
            </a:r>
            <a:r>
              <a:rPr lang="en-US" sz="2400" dirty="0" smtClean="0"/>
              <a:t/>
            </a:r>
            <a:br>
              <a:rPr lang="en-US" sz="2400" dirty="0" smtClean="0"/>
            </a:br>
            <a:r>
              <a:rPr lang="en-US" sz="2400" b="1" dirty="0"/>
              <a:t>• Rough surface of Mentos provides growth sites for the carbon dioxide dissolved in Diet Coke</a:t>
            </a:r>
          </a:p>
          <a:p>
            <a:r>
              <a:rPr lang="en-US" sz="2400" dirty="0"/>
              <a:t>• </a:t>
            </a:r>
            <a:r>
              <a:rPr lang="en-US" b="1" dirty="0"/>
              <a:t>How rough is Mentos compared to other samples and how much does roughness matter compared to</a:t>
            </a:r>
            <a:r>
              <a:rPr lang="en-US" b="1" dirty="0" smtClean="0"/>
              <a:t/>
            </a:r>
            <a:br>
              <a:rPr lang="en-US" b="1" dirty="0" smtClean="0"/>
            </a:br>
            <a:r>
              <a:rPr lang="en-US" b="1" dirty="0"/>
              <a:t>presence of surfactants in soda or candy?</a:t>
            </a:r>
          </a:p>
        </p:txBody>
      </p:sp>
    </p:spTree>
    <p:extLst>
      <p:ext uri="{BB962C8B-B14F-4D97-AF65-F5344CB8AC3E}">
        <p14:creationId xmlns:p14="http://schemas.microsoft.com/office/powerpoint/2010/main" val="289661085"/>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952</Words>
  <Application>Microsoft Office PowerPoint</Application>
  <PresentationFormat>On-screen Show (4:3)</PresentationFormat>
  <Paragraphs>43</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DIET COKE PLUS MENTOS ERUPTION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Actual Experimentation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DIET COKE PLUS MENTOS ERUPTION</dc:title>
  <dc:creator>yanskyz</dc:creator>
  <cp:lastModifiedBy>yanskyz</cp:lastModifiedBy>
  <cp:revision>8</cp:revision>
  <dcterms:created xsi:type="dcterms:W3CDTF">2012-03-19T07:10:50Z</dcterms:created>
  <dcterms:modified xsi:type="dcterms:W3CDTF">2012-03-19T08:32:06Z</dcterms:modified>
</cp:coreProperties>
</file>